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11"/>
  </p:notesMasterIdLst>
  <p:sldIdLst>
    <p:sldId id="256" r:id="rId2"/>
    <p:sldId id="264" r:id="rId3"/>
    <p:sldId id="257" r:id="rId4"/>
    <p:sldId id="261" r:id="rId5"/>
    <p:sldId id="263" r:id="rId6"/>
    <p:sldId id="265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14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251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6681A-2296-4062-A962-92F9D0B8A9BA}" type="datetimeFigureOut">
              <a:rPr kumimoji="1" lang="ja-JP" altLang="en-US" smtClean="0"/>
              <a:t>2026/1/28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A724F-00F2-44E2-8044-89119517F6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792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139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952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55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17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12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84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1/28/2026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28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1/28/2026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054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1/28/2026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834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07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58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 descr="暗い, 座る, 光, 明かり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BC45B246-A100-58FD-3EDB-597695C933E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defRPr>
            </a:lvl1pPr>
          </a:lstStyle>
          <a:p>
            <a:fld id="{E31BA835-12AC-4E8F-955A-EA3F4DE2791F}" type="datetime1">
              <a:rPr lang="en-US" smtClean="0"/>
              <a:pPr/>
              <a:t>1/28/2026</a:t>
            </a:fld>
            <a:endParaRPr lang="en-US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defRPr>
            </a:lvl1pPr>
          </a:lstStyle>
          <a:p>
            <a:endParaRPr lang="en-US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80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defRPr>
            </a:lvl1pPr>
          </a:lstStyle>
          <a:p>
            <a:fld id="{87E7843D-FF13-4365-9478-9625B70A2705}" type="slidenum">
              <a:rPr lang="en-US" smtClean="0"/>
              <a:pPr/>
              <a:t>‹#›</a:t>
            </a:fld>
            <a:endParaRPr lang="en-US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291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0" r:id="rId6"/>
    <p:sldLayoutId id="2147483686" r:id="rId7"/>
    <p:sldLayoutId id="2147483687" r:id="rId8"/>
    <p:sldLayoutId id="2147483688" r:id="rId9"/>
    <p:sldLayoutId id="2147483689" r:id="rId10"/>
    <p:sldLayoutId id="214748369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cap="none" spc="130" baseline="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0"/>
            <a:ext cx="12191999" cy="13716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9A701A9-CE65-79E0-37C5-667011DA5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0763" y="356420"/>
            <a:ext cx="8027544" cy="960120"/>
          </a:xfrm>
          <a:ln>
            <a:noFill/>
          </a:ln>
        </p:spPr>
        <p:txBody>
          <a:bodyPr anchor="ctr">
            <a:noAutofit/>
          </a:bodyPr>
          <a:lstStyle/>
          <a:p>
            <a:r>
              <a:rPr kumimoji="1" lang="en-US" altLang="ja-JP" sz="96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PORTFORIO</a:t>
            </a:r>
            <a:endParaRPr kumimoji="1" lang="ja-JP" altLang="en-US" sz="96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図 5" descr="暗い, 座る, 光, 明かり が含まれている画像">
            <a:extLst>
              <a:ext uri="{FF2B5EF4-FFF2-40B4-BE49-F238E27FC236}">
                <a16:creationId xmlns:a16="http://schemas.microsoft.com/office/drawing/2014/main" id="{B6ABAB0E-F532-C3DB-932E-F8B3E620CA0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8" name="図 7" descr="草の上に横たわっている男性&#10;&#10;AI 生成コンテンツは誤りを含む可能性があります。">
            <a:extLst>
              <a:ext uri="{FF2B5EF4-FFF2-40B4-BE49-F238E27FC236}">
                <a16:creationId xmlns:a16="http://schemas.microsoft.com/office/drawing/2014/main" id="{4C59928C-FA01-EE23-6CFC-F2C968CAE0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92" t="28758" b="9991"/>
          <a:stretch>
            <a:fillRect/>
          </a:stretch>
        </p:blipFill>
        <p:spPr>
          <a:xfrm rot="777619">
            <a:off x="3660972" y="2069425"/>
            <a:ext cx="7498831" cy="420055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FB45BE4-2690-270D-46A1-FC9247D5D11B}"/>
              </a:ext>
            </a:extLst>
          </p:cNvPr>
          <p:cNvSpPr txBox="1"/>
          <p:nvPr/>
        </p:nvSpPr>
        <p:spPr>
          <a:xfrm>
            <a:off x="276140" y="199380"/>
            <a:ext cx="73692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96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PORTFORIO</a:t>
            </a:r>
            <a:endParaRPr kumimoji="1" lang="ja-JP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180D2F42-355B-65AC-6BE4-A085F8F910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3779" y="530942"/>
            <a:ext cx="10691812" cy="1629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9600" dirty="0">
                <a:solidFill>
                  <a:schemeClr val="bg1"/>
                </a:solidFill>
                <a:latin typeface="HGP創英角ﾎﾟｯﾌﾟ体" panose="040B0A00000000000000" pitchFamily="50" charset="-128"/>
                <a:ea typeface="HGP創英角ﾎﾟｯﾌﾟ体" panose="040B0A00000000000000" pitchFamily="50" charset="-128"/>
                <a:cs typeface="ADLaM Display" panose="02010000000000000000" pitchFamily="2" charset="0"/>
              </a:rPr>
              <a:t>目次</a:t>
            </a:r>
            <a:endParaRPr kumimoji="1" lang="ja-JP" altLang="en-US" dirty="0">
              <a:solidFill>
                <a:schemeClr val="bg1"/>
              </a:solidFill>
              <a:latin typeface="HGP創英角ﾎﾟｯﾌﾟ体" panose="040B0A00000000000000" pitchFamily="50" charset="-128"/>
              <a:ea typeface="HGP創英角ﾎﾟｯﾌﾟ体" panose="040B0A00000000000000" pitchFamily="50" charset="-128"/>
              <a:cs typeface="ADLaM Display" panose="02010000000000000000" pitchFamily="2" charset="0"/>
            </a:endParaRP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687C19BC-AB72-11B7-0542-FA6E1F37DDF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00088" y="2222500"/>
            <a:ext cx="10691812" cy="3013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PORTFORIO</a:t>
            </a:r>
          </a:p>
          <a:p>
            <a:r>
              <a:rPr kumimoji="1" lang="ja-JP" altLang="en-US" sz="6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kumimoji="1" lang="en-US" altLang="ja-JP" sz="60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CREATIVE</a:t>
            </a:r>
            <a:endParaRPr kumimoji="1" lang="en-US" altLang="ja-JP" sz="6000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  <a:p>
            <a:endParaRPr kumimoji="1" lang="ja-JP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461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DB2C035F-A2E6-88FE-2984-CDC4D6E0B690}"/>
              </a:ext>
            </a:extLst>
          </p:cNvPr>
          <p:cNvSpPr/>
          <p:nvPr/>
        </p:nvSpPr>
        <p:spPr>
          <a:xfrm>
            <a:off x="2829286" y="1596039"/>
            <a:ext cx="955040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所属</a:t>
            </a:r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B153DFAF-78E0-8027-A017-89FD8842C669}"/>
              </a:ext>
            </a:extLst>
          </p:cNvPr>
          <p:cNvSpPr/>
          <p:nvPr/>
        </p:nvSpPr>
        <p:spPr>
          <a:xfrm>
            <a:off x="2829286" y="1015111"/>
            <a:ext cx="955040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名前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AA9AA3B-0B42-84FE-2972-0C44E96FD56E}"/>
              </a:ext>
            </a:extLst>
          </p:cNvPr>
          <p:cNvSpPr txBox="1"/>
          <p:nvPr/>
        </p:nvSpPr>
        <p:spPr>
          <a:xfrm>
            <a:off x="3900073" y="849659"/>
            <a:ext cx="7381592" cy="1161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800" dirty="0">
                <a:solidFill>
                  <a:schemeClr val="bg1"/>
                </a:solidFill>
              </a:rPr>
              <a:t>西口 煌大</a:t>
            </a:r>
            <a:r>
              <a:rPr kumimoji="1" lang="ja-JP" altLang="en-US" sz="2400" dirty="0">
                <a:solidFill>
                  <a:schemeClr val="bg1"/>
                </a:solidFill>
              </a:rPr>
              <a:t>    </a:t>
            </a:r>
            <a:r>
              <a:rPr kumimoji="1" lang="en-US" altLang="ja-JP" sz="2000" dirty="0">
                <a:solidFill>
                  <a:schemeClr val="bg1"/>
                </a:solidFill>
              </a:rPr>
              <a:t>2004.11</a:t>
            </a:r>
          </a:p>
          <a:p>
            <a:pPr>
              <a:lnSpc>
                <a:spcPct val="150000"/>
              </a:lnSpc>
            </a:pPr>
            <a:r>
              <a:rPr kumimoji="1" lang="en-US" altLang="ja-JP" sz="2000" dirty="0">
                <a:solidFill>
                  <a:schemeClr val="bg1"/>
                </a:solidFill>
              </a:rPr>
              <a:t>HAL</a:t>
            </a:r>
            <a:r>
              <a:rPr kumimoji="1" lang="ja-JP" altLang="en-US" sz="2000" dirty="0">
                <a:solidFill>
                  <a:schemeClr val="bg1"/>
                </a:solidFill>
              </a:rPr>
              <a:t>大阪 </a:t>
            </a:r>
            <a:r>
              <a:rPr lang="ja-JP" altLang="ja-JP" sz="2000" dirty="0">
                <a:solidFill>
                  <a:schemeClr val="bg1"/>
                </a:solidFill>
              </a:rPr>
              <a:t>ゲーム４年制</a:t>
            </a:r>
            <a:r>
              <a:rPr lang="en-US" altLang="ja-JP" sz="2000" dirty="0">
                <a:solidFill>
                  <a:schemeClr val="bg1"/>
                </a:solidFill>
              </a:rPr>
              <a:t> </a:t>
            </a:r>
            <a:r>
              <a:rPr lang="ja-JP" altLang="ja-JP" sz="2000" dirty="0">
                <a:solidFill>
                  <a:schemeClr val="bg1"/>
                </a:solidFill>
              </a:rPr>
              <a:t>ゲームプログラマー専攻</a:t>
            </a:r>
            <a:r>
              <a:rPr lang="en-US" altLang="ja-JP" sz="2000" dirty="0">
                <a:solidFill>
                  <a:schemeClr val="bg1"/>
                </a:solidFill>
              </a:rPr>
              <a:t> 3</a:t>
            </a:r>
            <a:r>
              <a:rPr lang="ja-JP" altLang="en-US" sz="2000" dirty="0">
                <a:solidFill>
                  <a:schemeClr val="bg1"/>
                </a:solidFill>
              </a:rPr>
              <a:t>年</a:t>
            </a:r>
            <a:endParaRPr kumimoji="1" lang="en-US" altLang="ja-JP" sz="2000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1D76C92-AC15-B255-4278-A4C9299A6EC9}"/>
              </a:ext>
            </a:extLst>
          </p:cNvPr>
          <p:cNvSpPr txBox="1"/>
          <p:nvPr/>
        </p:nvSpPr>
        <p:spPr>
          <a:xfrm>
            <a:off x="7866866" y="295662"/>
            <a:ext cx="3883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PROFILE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853412A-18A4-C512-F051-BFF6BBC7AF0D}"/>
              </a:ext>
            </a:extLst>
          </p:cNvPr>
          <p:cNvSpPr txBox="1"/>
          <p:nvPr/>
        </p:nvSpPr>
        <p:spPr>
          <a:xfrm>
            <a:off x="3978894" y="2215418"/>
            <a:ext cx="3624386" cy="236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ja-JP" sz="2000" dirty="0">
                <a:solidFill>
                  <a:schemeClr val="bg1"/>
                </a:solidFill>
              </a:rPr>
              <a:t>J</a:t>
            </a:r>
            <a:r>
              <a:rPr kumimoji="1" lang="ja-JP" altLang="en-US" sz="2000" dirty="0">
                <a:solidFill>
                  <a:schemeClr val="bg1"/>
                </a:solidFill>
              </a:rPr>
              <a:t>検 情報活用試験 </a:t>
            </a:r>
            <a:r>
              <a:rPr kumimoji="1" lang="en-US" altLang="ja-JP" sz="2000" dirty="0">
                <a:solidFill>
                  <a:schemeClr val="bg1"/>
                </a:solidFill>
              </a:rPr>
              <a:t>1</a:t>
            </a:r>
            <a:r>
              <a:rPr kumimoji="1" lang="ja-JP" altLang="en-US" sz="2000" dirty="0">
                <a:solidFill>
                  <a:schemeClr val="bg1"/>
                </a:solidFill>
              </a:rPr>
              <a:t>級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ja-JP" sz="2000" dirty="0">
                <a:solidFill>
                  <a:schemeClr val="bg1"/>
                </a:solidFill>
              </a:rPr>
              <a:t>J</a:t>
            </a:r>
            <a:r>
              <a:rPr kumimoji="1" lang="ja-JP" altLang="en-US" sz="2000" dirty="0">
                <a:solidFill>
                  <a:schemeClr val="bg1"/>
                </a:solidFill>
              </a:rPr>
              <a:t>検 情報システム試験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dirty="0">
                <a:solidFill>
                  <a:schemeClr val="bg1"/>
                </a:solidFill>
              </a:rPr>
              <a:t>　　 プログラマ認定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dirty="0">
                <a:solidFill>
                  <a:schemeClr val="bg1"/>
                </a:solidFill>
              </a:rPr>
              <a:t>基本情報技術者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dirty="0">
                <a:solidFill>
                  <a:schemeClr val="bg1"/>
                </a:solidFill>
              </a:rPr>
              <a:t>第二種電気工事士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936112DD-18D9-ECC6-6261-3CA4098BC63A}"/>
              </a:ext>
            </a:extLst>
          </p:cNvPr>
          <p:cNvSpPr/>
          <p:nvPr/>
        </p:nvSpPr>
        <p:spPr>
          <a:xfrm>
            <a:off x="2829286" y="2215418"/>
            <a:ext cx="955040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資格</a:t>
            </a: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5D85AFE7-D036-3414-25B8-10F51D9399FA}"/>
              </a:ext>
            </a:extLst>
          </p:cNvPr>
          <p:cNvSpPr/>
          <p:nvPr/>
        </p:nvSpPr>
        <p:spPr>
          <a:xfrm>
            <a:off x="2829286" y="4940122"/>
            <a:ext cx="955040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スキル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9733D97-4238-BCAA-FE90-E31406D0BB82}"/>
              </a:ext>
            </a:extLst>
          </p:cNvPr>
          <p:cNvSpPr txBox="1"/>
          <p:nvPr/>
        </p:nvSpPr>
        <p:spPr>
          <a:xfrm>
            <a:off x="3978894" y="4981767"/>
            <a:ext cx="360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C/C++</a:t>
            </a:r>
            <a:r>
              <a:rPr kumimoji="1" lang="ja-JP" altLang="en-US" dirty="0">
                <a:solidFill>
                  <a:schemeClr val="bg1"/>
                </a:solidFill>
              </a:rPr>
              <a:t>      </a:t>
            </a:r>
            <a:r>
              <a:rPr kumimoji="1" lang="en-US" altLang="ja-JP" dirty="0">
                <a:solidFill>
                  <a:schemeClr val="bg1"/>
                </a:solidFill>
              </a:rPr>
              <a:t>	</a:t>
            </a:r>
            <a:r>
              <a:rPr kumimoji="1" lang="ja-JP" altLang="en-US" dirty="0">
                <a:solidFill>
                  <a:schemeClr val="bg1"/>
                </a:solidFill>
              </a:rPr>
              <a:t>：３年目</a:t>
            </a:r>
            <a:endParaRPr kumimoji="1" lang="en-US" altLang="ja-JP" dirty="0">
              <a:solidFill>
                <a:schemeClr val="bg1"/>
              </a:solidFill>
            </a:endParaRPr>
          </a:p>
          <a:p>
            <a:r>
              <a:rPr kumimoji="1" lang="en-US" altLang="ja-JP" dirty="0">
                <a:solidFill>
                  <a:schemeClr val="bg1"/>
                </a:solidFill>
              </a:rPr>
              <a:t>C# (Unity) 	</a:t>
            </a:r>
            <a:r>
              <a:rPr kumimoji="1" lang="ja-JP" altLang="en-US" dirty="0">
                <a:solidFill>
                  <a:schemeClr val="bg1"/>
                </a:solidFill>
              </a:rPr>
              <a:t>：半年</a:t>
            </a:r>
            <a:endParaRPr kumimoji="1" lang="en-US" altLang="ja-JP" dirty="0">
              <a:solidFill>
                <a:schemeClr val="bg1"/>
              </a:solidFill>
            </a:endParaRPr>
          </a:p>
          <a:p>
            <a:r>
              <a:rPr kumimoji="1" lang="en-US" altLang="ja-JP" dirty="0">
                <a:solidFill>
                  <a:schemeClr val="bg1"/>
                </a:solidFill>
              </a:rPr>
              <a:t>UE</a:t>
            </a:r>
            <a:r>
              <a:rPr kumimoji="1" lang="ja-JP" altLang="en-US" dirty="0">
                <a:solidFill>
                  <a:schemeClr val="bg1"/>
                </a:solidFill>
              </a:rPr>
              <a:t>５</a:t>
            </a:r>
            <a:r>
              <a:rPr kumimoji="1" lang="en-US" altLang="ja-JP" dirty="0">
                <a:solidFill>
                  <a:schemeClr val="bg1"/>
                </a:solidFill>
              </a:rPr>
              <a:t>		</a:t>
            </a:r>
            <a:r>
              <a:rPr kumimoji="1" lang="ja-JP" altLang="en-US" dirty="0">
                <a:solidFill>
                  <a:schemeClr val="bg1"/>
                </a:solidFill>
              </a:rPr>
              <a:t>：２ヶ月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44B2DEA3-7381-74DF-0021-05B082191423}"/>
              </a:ext>
            </a:extLst>
          </p:cNvPr>
          <p:cNvSpPr/>
          <p:nvPr/>
        </p:nvSpPr>
        <p:spPr>
          <a:xfrm>
            <a:off x="6994831" y="2215417"/>
            <a:ext cx="1034393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自己</a:t>
            </a:r>
            <a:r>
              <a:rPr kumimoji="1" lang="en-US" altLang="ja-JP" dirty="0"/>
              <a:t>PR</a:t>
            </a:r>
            <a:endParaRPr kumimoji="1" lang="ja-JP" altLang="en-US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9815C67-8D14-1B6F-8DF7-04905B70127D}"/>
              </a:ext>
            </a:extLst>
          </p:cNvPr>
          <p:cNvSpPr txBox="1"/>
          <p:nvPr/>
        </p:nvSpPr>
        <p:spPr>
          <a:xfrm>
            <a:off x="6994831" y="2730942"/>
            <a:ext cx="519716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</a:rPr>
              <a:t>制作においては、基盤理解を前提に実装を行い、処理の流れや</a:t>
            </a:r>
            <a:r>
              <a:rPr lang="ja-JP" altLang="en-US" dirty="0">
                <a:solidFill>
                  <a:srgbClr val="FFC000"/>
                </a:solidFill>
              </a:rPr>
              <a:t>役割が追いやすい構成</a:t>
            </a:r>
            <a:r>
              <a:rPr lang="ja-JP" altLang="en-US" dirty="0">
                <a:solidFill>
                  <a:schemeClr val="bg1"/>
                </a:solidFill>
              </a:rPr>
              <a:t>を意識しています。</a:t>
            </a:r>
            <a:endParaRPr lang="en-US" altLang="ja-JP" dirty="0">
              <a:solidFill>
                <a:schemeClr val="bg1"/>
              </a:solidFill>
            </a:endParaRPr>
          </a:p>
          <a:p>
            <a:endParaRPr lang="en-US" altLang="ja-JP" dirty="0">
              <a:solidFill>
                <a:schemeClr val="bg1"/>
              </a:solidFill>
            </a:endParaRPr>
          </a:p>
          <a:p>
            <a:r>
              <a:rPr lang="ja-JP" altLang="en-US" dirty="0">
                <a:solidFill>
                  <a:schemeClr val="bg1"/>
                </a:solidFill>
              </a:rPr>
              <a:t>テンポ制御を軸としたゲーム基盤を構築する際、</a:t>
            </a:r>
            <a:r>
              <a:rPr lang="en-US" altLang="ja-JP" dirty="0">
                <a:solidFill>
                  <a:schemeClr val="bg1"/>
                </a:solidFill>
              </a:rPr>
              <a:t>BPM</a:t>
            </a:r>
            <a:r>
              <a:rPr lang="ja-JP" altLang="en-US" dirty="0">
                <a:solidFill>
                  <a:schemeClr val="bg1"/>
                </a:solidFill>
              </a:rPr>
              <a:t>・拍・</a:t>
            </a:r>
            <a:r>
              <a:rPr lang="en-US" altLang="ja-JP" dirty="0">
                <a:solidFill>
                  <a:schemeClr val="bg1"/>
                </a:solidFill>
              </a:rPr>
              <a:t>Tick</a:t>
            </a:r>
            <a:r>
              <a:rPr lang="ja-JP" altLang="en-US" dirty="0">
                <a:solidFill>
                  <a:schemeClr val="bg1"/>
                </a:solidFill>
              </a:rPr>
              <a:t>といった時間管理の</a:t>
            </a:r>
            <a:r>
              <a:rPr lang="ja-JP" altLang="en-US" dirty="0">
                <a:solidFill>
                  <a:srgbClr val="FFC000"/>
                </a:solidFill>
              </a:rPr>
              <a:t>仕組みを整理</a:t>
            </a:r>
            <a:r>
              <a:rPr lang="ja-JP" altLang="en-US" dirty="0">
                <a:solidFill>
                  <a:schemeClr val="bg1"/>
                </a:solidFill>
              </a:rPr>
              <a:t>した上で実装を行い、</a:t>
            </a:r>
            <a:r>
              <a:rPr lang="ja-JP" altLang="en-US" dirty="0">
                <a:solidFill>
                  <a:srgbClr val="FFC000"/>
                </a:solidFill>
              </a:rPr>
              <a:t>作り続けやすい状態</a:t>
            </a:r>
            <a:r>
              <a:rPr lang="ja-JP" altLang="en-US" dirty="0">
                <a:solidFill>
                  <a:schemeClr val="bg1"/>
                </a:solidFill>
              </a:rPr>
              <a:t>を</a:t>
            </a:r>
            <a:r>
              <a:rPr lang="ja-JP" altLang="en-US" dirty="0">
                <a:solidFill>
                  <a:srgbClr val="FFC000"/>
                </a:solidFill>
              </a:rPr>
              <a:t>整える</a:t>
            </a:r>
            <a:r>
              <a:rPr lang="ja-JP" altLang="en-US" dirty="0">
                <a:solidFill>
                  <a:schemeClr val="bg1"/>
                </a:solidFill>
              </a:rPr>
              <a:t>ことを強みと考えています。</a:t>
            </a:r>
            <a:endParaRPr lang="en-US" altLang="ja-JP" dirty="0">
              <a:solidFill>
                <a:schemeClr val="bg1"/>
              </a:solidFill>
            </a:endParaRPr>
          </a:p>
          <a:p>
            <a:endParaRPr kumimoji="1" lang="en-US" altLang="ja-JP" dirty="0">
              <a:solidFill>
                <a:schemeClr val="bg1"/>
              </a:solidFill>
            </a:endParaRPr>
          </a:p>
          <a:p>
            <a:r>
              <a:rPr lang="ja-JP" altLang="en-US" dirty="0">
                <a:solidFill>
                  <a:schemeClr val="bg1"/>
                </a:solidFill>
              </a:rPr>
              <a:t>今後も技術を単に取り入れるだけでなく、開発全体の見通しを持った設計を通じて、</a:t>
            </a:r>
            <a:r>
              <a:rPr lang="ja-JP" altLang="en-US" dirty="0">
                <a:solidFill>
                  <a:srgbClr val="FFC000"/>
                </a:solidFill>
              </a:rPr>
              <a:t>チームで扱いやすいプログラマ</a:t>
            </a:r>
            <a:r>
              <a:rPr lang="ja-JP" altLang="en-US" dirty="0">
                <a:solidFill>
                  <a:schemeClr val="bg1"/>
                </a:solidFill>
              </a:rPr>
              <a:t>を目指して成長していきたいです。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pic>
        <p:nvPicPr>
          <p:cNvPr id="22" name="図 21" descr="テーブルで食事をしている人達&#10;&#10;AI 生成コンテンツは誤りを含む可能性があります。">
            <a:extLst>
              <a:ext uri="{FF2B5EF4-FFF2-40B4-BE49-F238E27FC236}">
                <a16:creationId xmlns:a16="http://schemas.microsoft.com/office/drawing/2014/main" id="{A83F0F48-F9DE-1217-0E51-6FA6CB23A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71" t="32304" r="26667" b="31814"/>
          <a:stretch>
            <a:fillRect/>
          </a:stretch>
        </p:blipFill>
        <p:spPr>
          <a:xfrm>
            <a:off x="169310" y="573399"/>
            <a:ext cx="2465408" cy="246075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532267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四角形: 1 つの角を切り取る 6">
            <a:extLst>
              <a:ext uri="{FF2B5EF4-FFF2-40B4-BE49-F238E27FC236}">
                <a16:creationId xmlns:a16="http://schemas.microsoft.com/office/drawing/2014/main" id="{94759B3E-CD05-3D85-8A28-BC84A1821394}"/>
              </a:ext>
            </a:extLst>
          </p:cNvPr>
          <p:cNvSpPr/>
          <p:nvPr/>
        </p:nvSpPr>
        <p:spPr>
          <a:xfrm>
            <a:off x="320172" y="1461267"/>
            <a:ext cx="3692324" cy="755007"/>
          </a:xfrm>
          <a:prstGeom prst="snip1Rect">
            <a:avLst/>
          </a:prstGeom>
          <a:solidFill>
            <a:schemeClr val="tx1">
              <a:lumMod val="65000"/>
              <a:lumOff val="35000"/>
            </a:schemeClr>
          </a:solidFill>
          <a:ln w="53975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棒人間の乱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DF0DBFD-6FA2-3D74-1D3D-A330E4D1B261}"/>
              </a:ext>
            </a:extLst>
          </p:cNvPr>
          <p:cNvSpPr txBox="1"/>
          <p:nvPr/>
        </p:nvSpPr>
        <p:spPr>
          <a:xfrm>
            <a:off x="320172" y="260938"/>
            <a:ext cx="4969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CREATIVE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2788FAE-611A-EE75-B03E-93D4734CF5E3}"/>
              </a:ext>
            </a:extLst>
          </p:cNvPr>
          <p:cNvSpPr txBox="1"/>
          <p:nvPr/>
        </p:nvSpPr>
        <p:spPr>
          <a:xfrm>
            <a:off x="5185458" y="568714"/>
            <a:ext cx="5578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一年次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75618E7E-77AB-7ECA-8C65-4928859F2ABC}"/>
              </a:ext>
            </a:extLst>
          </p:cNvPr>
          <p:cNvSpPr/>
          <p:nvPr/>
        </p:nvSpPr>
        <p:spPr>
          <a:xfrm>
            <a:off x="2415191" y="2534293"/>
            <a:ext cx="1311857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ジャンル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268D52CE-6876-5054-215E-2B7163982DB9}"/>
              </a:ext>
            </a:extLst>
          </p:cNvPr>
          <p:cNvSpPr/>
          <p:nvPr/>
        </p:nvSpPr>
        <p:spPr>
          <a:xfrm>
            <a:off x="582413" y="2534293"/>
            <a:ext cx="1311858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制作環境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F86146B-C867-B7FA-DFF8-F51915431894}"/>
              </a:ext>
            </a:extLst>
          </p:cNvPr>
          <p:cNvSpPr txBox="1"/>
          <p:nvPr/>
        </p:nvSpPr>
        <p:spPr>
          <a:xfrm>
            <a:off x="2500192" y="3231937"/>
            <a:ext cx="213739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２</a:t>
            </a:r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D</a:t>
            </a:r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ランゲーム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58EB004-A548-EA90-E597-EC8FA52B6043}"/>
              </a:ext>
            </a:extLst>
          </p:cNvPr>
          <p:cNvSpPr txBox="1"/>
          <p:nvPr/>
        </p:nvSpPr>
        <p:spPr>
          <a:xfrm>
            <a:off x="582412" y="3104634"/>
            <a:ext cx="1832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C/C++</a:t>
            </a: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Win32Console</a:t>
            </a:r>
            <a:endParaRPr kumimoji="1" lang="ja-JP" altLang="en-US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pic>
        <p:nvPicPr>
          <p:cNvPr id="20" name="図 19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C7B2E51A-770C-1234-EC24-6F2A232E2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43" r="36535"/>
          <a:stretch>
            <a:fillRect/>
          </a:stretch>
        </p:blipFill>
        <p:spPr>
          <a:xfrm rot="173544">
            <a:off x="7933091" y="3830712"/>
            <a:ext cx="4053088" cy="2222138"/>
          </a:xfrm>
          <a:prstGeom prst="rect">
            <a:avLst/>
          </a:prstGeom>
          <a:ln w="63500">
            <a:solidFill>
              <a:schemeClr val="bg1">
                <a:lumMod val="50000"/>
              </a:schemeClr>
            </a:solidFill>
          </a:ln>
        </p:spPr>
      </p:pic>
      <p:pic>
        <p:nvPicPr>
          <p:cNvPr id="3" name="図 2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DA29A163-81BF-E53E-9A85-BEAF4B0E7A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871"/>
          <a:stretch>
            <a:fillRect/>
          </a:stretch>
        </p:blipFill>
        <p:spPr>
          <a:xfrm rot="21435810">
            <a:off x="7413939" y="1325773"/>
            <a:ext cx="4291907" cy="2417040"/>
          </a:xfrm>
          <a:prstGeom prst="rect">
            <a:avLst/>
          </a:prstGeom>
          <a:ln w="63500">
            <a:solidFill>
              <a:schemeClr val="bg1">
                <a:lumMod val="50000"/>
              </a:schemeClr>
            </a:solidFill>
          </a:ln>
        </p:spPr>
      </p:pic>
      <p:sp>
        <p:nvSpPr>
          <p:cNvPr id="2" name="四角形: 角を丸くする 1">
            <a:extLst>
              <a:ext uri="{FF2B5EF4-FFF2-40B4-BE49-F238E27FC236}">
                <a16:creationId xmlns:a16="http://schemas.microsoft.com/office/drawing/2014/main" id="{C1072326-3640-29BE-3B7D-7ACF4D152F65}"/>
              </a:ext>
            </a:extLst>
          </p:cNvPr>
          <p:cNvSpPr/>
          <p:nvPr/>
        </p:nvSpPr>
        <p:spPr>
          <a:xfrm>
            <a:off x="582414" y="3905830"/>
            <a:ext cx="3144634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アピールポイント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FCAAABC-7082-5A70-C08B-D9BE04BE1314}"/>
              </a:ext>
            </a:extLst>
          </p:cNvPr>
          <p:cNvSpPr txBox="1"/>
          <p:nvPr/>
        </p:nvSpPr>
        <p:spPr>
          <a:xfrm>
            <a:off x="582412" y="4354037"/>
            <a:ext cx="32552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chemeClr val="bg1"/>
                </a:solidFill>
              </a:rPr>
              <a:t>C</a:t>
            </a:r>
            <a:r>
              <a:rPr lang="ja-JP" altLang="en-US" dirty="0">
                <a:solidFill>
                  <a:schemeClr val="bg1"/>
                </a:solidFill>
              </a:rPr>
              <a:t>言語の経験が浅い状態からの制作でしたが、</a:t>
            </a:r>
            <a:r>
              <a:rPr kumimoji="1" lang="ja-JP" altLang="en-US" dirty="0">
                <a:solidFill>
                  <a:schemeClr val="bg1"/>
                </a:solidFill>
              </a:rPr>
              <a:t>ポーズ画面を実装しました。</a:t>
            </a:r>
          </a:p>
        </p:txBody>
      </p:sp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754C0DF7-FC3A-7812-897B-40CF9EE5AF5B}"/>
              </a:ext>
            </a:extLst>
          </p:cNvPr>
          <p:cNvSpPr/>
          <p:nvPr/>
        </p:nvSpPr>
        <p:spPr>
          <a:xfrm>
            <a:off x="582412" y="5396733"/>
            <a:ext cx="3144634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学んだこと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7477E3F-EAAF-C2CB-11C9-98B3571B99F0}"/>
              </a:ext>
            </a:extLst>
          </p:cNvPr>
          <p:cNvSpPr txBox="1"/>
          <p:nvPr/>
        </p:nvSpPr>
        <p:spPr>
          <a:xfrm>
            <a:off x="466574" y="5830530"/>
            <a:ext cx="3430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</a:rPr>
              <a:t>当たり判定の設計と調整の難しさを強く感じました。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68FF12F5-25C6-7226-941F-A616E39037B8}"/>
              </a:ext>
            </a:extLst>
          </p:cNvPr>
          <p:cNvSpPr/>
          <p:nvPr/>
        </p:nvSpPr>
        <p:spPr>
          <a:xfrm>
            <a:off x="4362553" y="2534293"/>
            <a:ext cx="2641825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概要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75E8D5AE-2B57-A975-B155-5AD5BACD13E7}"/>
              </a:ext>
            </a:extLst>
          </p:cNvPr>
          <p:cNvSpPr txBox="1"/>
          <p:nvPr/>
        </p:nvSpPr>
        <p:spPr>
          <a:xfrm>
            <a:off x="4103391" y="3104634"/>
            <a:ext cx="32552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</a:rPr>
              <a:t>棒人間がゴールめがけてひたすら走り続けるゲームです。</a:t>
            </a:r>
            <a:endParaRPr lang="en-US" altLang="ja-JP" dirty="0">
              <a:solidFill>
                <a:schemeClr val="bg1"/>
              </a:solidFill>
            </a:endParaRPr>
          </a:p>
          <a:p>
            <a:endParaRPr kumimoji="1" lang="en-US" altLang="ja-JP" dirty="0">
              <a:solidFill>
                <a:schemeClr val="bg1"/>
              </a:solidFill>
            </a:endParaRPr>
          </a:p>
          <a:p>
            <a:r>
              <a:rPr kumimoji="1" lang="ja-JP" altLang="en-US" dirty="0">
                <a:solidFill>
                  <a:schemeClr val="bg1"/>
                </a:solidFill>
              </a:rPr>
              <a:t>ジャンプ・パンチの二つのアクションを使いこなして敵をパンチし、障害物をジャンプで避けていきましょう。</a:t>
            </a:r>
            <a:endParaRPr kumimoji="1" lang="en-US" altLang="ja-JP" dirty="0">
              <a:solidFill>
                <a:schemeClr val="bg1"/>
              </a:solidFill>
            </a:endParaRPr>
          </a:p>
          <a:p>
            <a:endParaRPr kumimoji="1" lang="en-US" altLang="ja-JP" dirty="0">
              <a:solidFill>
                <a:schemeClr val="bg1"/>
              </a:solidFill>
            </a:endParaRPr>
          </a:p>
          <a:p>
            <a:r>
              <a:rPr kumimoji="1" lang="ja-JP" altLang="en-US" dirty="0">
                <a:solidFill>
                  <a:schemeClr val="bg1"/>
                </a:solidFill>
              </a:rPr>
              <a:t>オリジナリティとして「パンチで倒した敵」が何回も流れてくるのでその度にパンチしていきましょう。</a:t>
            </a:r>
          </a:p>
        </p:txBody>
      </p:sp>
    </p:spTree>
    <p:extLst>
      <p:ext uri="{BB962C8B-B14F-4D97-AF65-F5344CB8AC3E}">
        <p14:creationId xmlns:p14="http://schemas.microsoft.com/office/powerpoint/2010/main" val="3310238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B2941-3CAA-E753-167E-1F01BC915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図 18" descr="記号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36B4BEAB-BF28-1AE8-FCBB-3E3128515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3105">
            <a:off x="7309768" y="3312924"/>
            <a:ext cx="4727206" cy="28936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1">
                <a:lumMod val="5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" name="図 1" descr="ロゴ">
            <a:extLst>
              <a:ext uri="{FF2B5EF4-FFF2-40B4-BE49-F238E27FC236}">
                <a16:creationId xmlns:a16="http://schemas.microsoft.com/office/drawing/2014/main" id="{BB7770B3-3023-BBC5-7C4A-C6300091B9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8" b="1"/>
          <a:stretch>
            <a:fillRect/>
          </a:stretch>
        </p:blipFill>
        <p:spPr>
          <a:xfrm rot="21443242">
            <a:off x="6833488" y="1388664"/>
            <a:ext cx="4622014" cy="2413077"/>
          </a:xfrm>
          <a:prstGeom prst="rect">
            <a:avLst/>
          </a:prstGeom>
          <a:solidFill>
            <a:schemeClr val="bg1">
              <a:lumMod val="50000"/>
            </a:schemeClr>
          </a:solidFill>
          <a:ln w="88900" cap="sq">
            <a:solidFill>
              <a:schemeClr val="bg1">
                <a:lumMod val="5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四角形: 1 つの角を切り取る 6">
            <a:extLst>
              <a:ext uri="{FF2B5EF4-FFF2-40B4-BE49-F238E27FC236}">
                <a16:creationId xmlns:a16="http://schemas.microsoft.com/office/drawing/2014/main" id="{E3E01C43-8A25-18BD-F6B1-D06B9DBE6D68}"/>
              </a:ext>
            </a:extLst>
          </p:cNvPr>
          <p:cNvSpPr/>
          <p:nvPr/>
        </p:nvSpPr>
        <p:spPr>
          <a:xfrm>
            <a:off x="320172" y="1461265"/>
            <a:ext cx="3692324" cy="755007"/>
          </a:xfrm>
          <a:prstGeom prst="snip1Rect">
            <a:avLst/>
          </a:prstGeom>
          <a:solidFill>
            <a:schemeClr val="tx1">
              <a:lumMod val="65000"/>
              <a:lumOff val="35000"/>
            </a:schemeClr>
          </a:solidFill>
          <a:ln w="53975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棒人間の</a:t>
            </a:r>
            <a:r>
              <a:rPr kumimoji="1" lang="en-US" altLang="ja-JP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DAN</a:t>
            </a:r>
            <a:endParaRPr kumimoji="1" lang="ja-JP" altLang="en-US" sz="36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FB84ABC-142F-279C-38D2-02351C9ED9D8}"/>
              </a:ext>
            </a:extLst>
          </p:cNvPr>
          <p:cNvSpPr txBox="1"/>
          <p:nvPr/>
        </p:nvSpPr>
        <p:spPr>
          <a:xfrm>
            <a:off x="320172" y="260938"/>
            <a:ext cx="4969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CREATIVE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D815C8C-4F37-3351-688A-B0F5448087BB}"/>
              </a:ext>
            </a:extLst>
          </p:cNvPr>
          <p:cNvSpPr txBox="1"/>
          <p:nvPr/>
        </p:nvSpPr>
        <p:spPr>
          <a:xfrm>
            <a:off x="5185458" y="568714"/>
            <a:ext cx="5578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二年次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6C5B5360-D409-7825-EFE9-2A5467A3220E}"/>
              </a:ext>
            </a:extLst>
          </p:cNvPr>
          <p:cNvSpPr/>
          <p:nvPr/>
        </p:nvSpPr>
        <p:spPr>
          <a:xfrm>
            <a:off x="2415191" y="2534291"/>
            <a:ext cx="1311857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ジャンル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6EE46AAF-3668-2108-0FFE-D355A0F8383F}"/>
              </a:ext>
            </a:extLst>
          </p:cNvPr>
          <p:cNvSpPr/>
          <p:nvPr/>
        </p:nvSpPr>
        <p:spPr>
          <a:xfrm>
            <a:off x="582413" y="2534291"/>
            <a:ext cx="1311858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制作環境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B0B5B69-8A2C-AFE1-2370-46E83DB3E764}"/>
              </a:ext>
            </a:extLst>
          </p:cNvPr>
          <p:cNvSpPr txBox="1"/>
          <p:nvPr/>
        </p:nvSpPr>
        <p:spPr>
          <a:xfrm>
            <a:off x="2415190" y="3104631"/>
            <a:ext cx="2137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個人制作</a:t>
            </a:r>
            <a:b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</a:br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2D</a:t>
            </a:r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アクションゲーム</a:t>
            </a:r>
            <a:endParaRPr kumimoji="1" lang="en-US" altLang="ja-JP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9C22325-07EB-DBDD-7EE0-513498D1C673}"/>
              </a:ext>
            </a:extLst>
          </p:cNvPr>
          <p:cNvSpPr txBox="1"/>
          <p:nvPr/>
        </p:nvSpPr>
        <p:spPr>
          <a:xfrm>
            <a:off x="582412" y="3104630"/>
            <a:ext cx="1832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C/C++</a:t>
            </a: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DirectX</a:t>
            </a:r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１１</a:t>
            </a:r>
          </a:p>
        </p:txBody>
      </p:sp>
      <p:sp>
        <p:nvSpPr>
          <p:cNvPr id="37" name="四角形: 角を丸くする 36">
            <a:extLst>
              <a:ext uri="{FF2B5EF4-FFF2-40B4-BE49-F238E27FC236}">
                <a16:creationId xmlns:a16="http://schemas.microsoft.com/office/drawing/2014/main" id="{DD2885E4-DAA9-051C-8D3B-1CCBC66CB842}"/>
              </a:ext>
            </a:extLst>
          </p:cNvPr>
          <p:cNvSpPr/>
          <p:nvPr/>
        </p:nvSpPr>
        <p:spPr>
          <a:xfrm>
            <a:off x="582414" y="3905830"/>
            <a:ext cx="3144634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アピールポイント</a:t>
            </a: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35AC6183-3DAB-4A4B-3A92-8AAEB505E519}"/>
              </a:ext>
            </a:extLst>
          </p:cNvPr>
          <p:cNvSpPr txBox="1"/>
          <p:nvPr/>
        </p:nvSpPr>
        <p:spPr>
          <a:xfrm>
            <a:off x="582412" y="4354037"/>
            <a:ext cx="3255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リソース</a:t>
            </a:r>
          </a:p>
        </p:txBody>
      </p:sp>
      <p:sp>
        <p:nvSpPr>
          <p:cNvPr id="39" name="四角形: 角を丸くする 38">
            <a:extLst>
              <a:ext uri="{FF2B5EF4-FFF2-40B4-BE49-F238E27FC236}">
                <a16:creationId xmlns:a16="http://schemas.microsoft.com/office/drawing/2014/main" id="{ABBBDFD9-354C-D881-4132-CB416F2DD5F7}"/>
              </a:ext>
            </a:extLst>
          </p:cNvPr>
          <p:cNvSpPr/>
          <p:nvPr/>
        </p:nvSpPr>
        <p:spPr>
          <a:xfrm>
            <a:off x="582412" y="5396733"/>
            <a:ext cx="3144634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学んだこと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C614AD25-0DC5-EB1E-E05A-6A6F7F7F33A5}"/>
              </a:ext>
            </a:extLst>
          </p:cNvPr>
          <p:cNvSpPr txBox="1"/>
          <p:nvPr/>
        </p:nvSpPr>
        <p:spPr>
          <a:xfrm>
            <a:off x="466574" y="5830530"/>
            <a:ext cx="3430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</a:rPr>
              <a:t>当たり判定の設計と調整の難しさを強く感じました。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8DF23D09-440B-D07E-CFDB-221B9EA6F071}"/>
              </a:ext>
            </a:extLst>
          </p:cNvPr>
          <p:cNvSpPr txBox="1"/>
          <p:nvPr/>
        </p:nvSpPr>
        <p:spPr>
          <a:xfrm>
            <a:off x="4175037" y="1461264"/>
            <a:ext cx="1772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2025.01 </a:t>
            </a:r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～ </a:t>
            </a:r>
            <a:endParaRPr kumimoji="1" lang="en-US" altLang="ja-JP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	2025.02</a:t>
            </a:r>
          </a:p>
          <a:p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２週間 </a:t>
            </a:r>
          </a:p>
        </p:txBody>
      </p:sp>
    </p:spTree>
    <p:extLst>
      <p:ext uri="{BB962C8B-B14F-4D97-AF65-F5344CB8AC3E}">
        <p14:creationId xmlns:p14="http://schemas.microsoft.com/office/powerpoint/2010/main" val="3539573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E23DE-B615-2600-5CD9-06A5DCD57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四角形: 1 つの角を切り取る 6">
            <a:extLst>
              <a:ext uri="{FF2B5EF4-FFF2-40B4-BE49-F238E27FC236}">
                <a16:creationId xmlns:a16="http://schemas.microsoft.com/office/drawing/2014/main" id="{4E4D7962-94A3-D622-4218-000D5FE74263}"/>
              </a:ext>
            </a:extLst>
          </p:cNvPr>
          <p:cNvSpPr/>
          <p:nvPr/>
        </p:nvSpPr>
        <p:spPr>
          <a:xfrm>
            <a:off x="320172" y="1461265"/>
            <a:ext cx="3692324" cy="755007"/>
          </a:xfrm>
          <a:prstGeom prst="snip1Rect">
            <a:avLst/>
          </a:prstGeom>
          <a:solidFill>
            <a:schemeClr val="tx1">
              <a:lumMod val="65000"/>
              <a:lumOff val="35000"/>
            </a:schemeClr>
          </a:solidFill>
          <a:ln w="53975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コロポム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7ED2185-2DE8-985D-4C6E-03FF7C46AB35}"/>
              </a:ext>
            </a:extLst>
          </p:cNvPr>
          <p:cNvSpPr txBox="1"/>
          <p:nvPr/>
        </p:nvSpPr>
        <p:spPr>
          <a:xfrm>
            <a:off x="320172" y="260938"/>
            <a:ext cx="4969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CREATIVE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01D047E-B683-5BE3-9B0C-49974DCE55AC}"/>
              </a:ext>
            </a:extLst>
          </p:cNvPr>
          <p:cNvSpPr txBox="1"/>
          <p:nvPr/>
        </p:nvSpPr>
        <p:spPr>
          <a:xfrm>
            <a:off x="5185458" y="568714"/>
            <a:ext cx="5578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二年次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1BA1329C-2F4F-198D-18B9-10934B8AAB94}"/>
              </a:ext>
            </a:extLst>
          </p:cNvPr>
          <p:cNvSpPr/>
          <p:nvPr/>
        </p:nvSpPr>
        <p:spPr>
          <a:xfrm>
            <a:off x="2415191" y="2534291"/>
            <a:ext cx="1311857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ジャンル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342D43B4-8161-7101-10B2-079C321FFA8A}"/>
              </a:ext>
            </a:extLst>
          </p:cNvPr>
          <p:cNvSpPr/>
          <p:nvPr/>
        </p:nvSpPr>
        <p:spPr>
          <a:xfrm>
            <a:off x="582413" y="2534291"/>
            <a:ext cx="1311858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制作環境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16EAA04-B1BB-3428-88A3-6E655B0B37BD}"/>
              </a:ext>
            </a:extLst>
          </p:cNvPr>
          <p:cNvSpPr txBox="1"/>
          <p:nvPr/>
        </p:nvSpPr>
        <p:spPr>
          <a:xfrm>
            <a:off x="2415190" y="3104631"/>
            <a:ext cx="2137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チーム制作</a:t>
            </a:r>
            <a:b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</a:br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2D</a:t>
            </a:r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アクションゲーム</a:t>
            </a:r>
            <a:endParaRPr kumimoji="1" lang="en-US" altLang="ja-JP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5541C83-1858-689A-34AB-05122CDC710C}"/>
              </a:ext>
            </a:extLst>
          </p:cNvPr>
          <p:cNvSpPr txBox="1"/>
          <p:nvPr/>
        </p:nvSpPr>
        <p:spPr>
          <a:xfrm>
            <a:off x="582412" y="3104630"/>
            <a:ext cx="1832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C/C++</a:t>
            </a: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DirectX</a:t>
            </a:r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１１</a:t>
            </a:r>
          </a:p>
        </p:txBody>
      </p:sp>
      <p:sp>
        <p:nvSpPr>
          <p:cNvPr id="39" name="四角形: 角を丸くする 38">
            <a:extLst>
              <a:ext uri="{FF2B5EF4-FFF2-40B4-BE49-F238E27FC236}">
                <a16:creationId xmlns:a16="http://schemas.microsoft.com/office/drawing/2014/main" id="{4B831ABD-013C-6FB5-BECD-5E1EFF349D62}"/>
              </a:ext>
            </a:extLst>
          </p:cNvPr>
          <p:cNvSpPr/>
          <p:nvPr/>
        </p:nvSpPr>
        <p:spPr>
          <a:xfrm>
            <a:off x="582412" y="5396733"/>
            <a:ext cx="3144634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学んだこと</a:t>
            </a: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3075034D-98C1-2610-7E08-F2BFC79BD3F6}"/>
              </a:ext>
            </a:extLst>
          </p:cNvPr>
          <p:cNvSpPr txBox="1"/>
          <p:nvPr/>
        </p:nvSpPr>
        <p:spPr>
          <a:xfrm>
            <a:off x="466574" y="5830530"/>
            <a:ext cx="3430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</a:rPr>
              <a:t>現実の物理挙動が必ずしも面白さに直結しないと学びました。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D98BEB07-3525-F832-E355-0C9ABFD7DB1B}"/>
              </a:ext>
            </a:extLst>
          </p:cNvPr>
          <p:cNvSpPr txBox="1"/>
          <p:nvPr/>
        </p:nvSpPr>
        <p:spPr>
          <a:xfrm>
            <a:off x="4175037" y="1461264"/>
            <a:ext cx="1772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2024.12 </a:t>
            </a:r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～ </a:t>
            </a:r>
            <a:endParaRPr kumimoji="1" lang="en-US" altLang="ja-JP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	2025.02</a:t>
            </a: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3</a:t>
            </a:r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ヶ月 </a:t>
            </a:r>
          </a:p>
        </p:txBody>
      </p:sp>
      <p:pic>
        <p:nvPicPr>
          <p:cNvPr id="36" name="図 35" descr="ロゴ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BE528DDB-F11B-22F1-EAE7-0DA294E0D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475" y="2494405"/>
            <a:ext cx="1586653" cy="86805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bg1">
                <a:lumMod val="50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1" name="四角形: 角を丸くする 40">
            <a:extLst>
              <a:ext uri="{FF2B5EF4-FFF2-40B4-BE49-F238E27FC236}">
                <a16:creationId xmlns:a16="http://schemas.microsoft.com/office/drawing/2014/main" id="{203AFC46-79AE-990D-254F-02FC13E51139}"/>
              </a:ext>
            </a:extLst>
          </p:cNvPr>
          <p:cNvSpPr/>
          <p:nvPr/>
        </p:nvSpPr>
        <p:spPr>
          <a:xfrm>
            <a:off x="596959" y="3859636"/>
            <a:ext cx="3144634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担当箇所</a:t>
            </a:r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DFB32A7B-DBEC-54DF-879F-83D9AA287E3A}"/>
              </a:ext>
            </a:extLst>
          </p:cNvPr>
          <p:cNvSpPr txBox="1"/>
          <p:nvPr/>
        </p:nvSpPr>
        <p:spPr>
          <a:xfrm>
            <a:off x="441890" y="4331643"/>
            <a:ext cx="34547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プレイヤーの物理挙動を担当しました。</a:t>
            </a:r>
            <a:r>
              <a:rPr lang="ja-JP" altLang="en-US" dirty="0">
                <a:solidFill>
                  <a:schemeClr val="bg1"/>
                </a:solidFill>
              </a:rPr>
              <a:t>見た目どおりの物理挙動を意識して実装しました</a:t>
            </a:r>
            <a:endParaRPr kumimoji="1" lang="en-US" altLang="ja-JP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554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0590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E6122-6C52-3E26-0975-D474844F8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6FA57CD-B6A7-7370-6BA7-CF3545E26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5301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AFDAE9-12BD-5E4A-8038-19D91B934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2FC3F1B-F2D3-DEE5-E29B-21858093A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242809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1077</TotalTime>
  <Words>380</Words>
  <Application>Microsoft Office PowerPoint</Application>
  <PresentationFormat>ワイド画面</PresentationFormat>
  <Paragraphs>74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HGP創英角ｺﾞｼｯｸUB</vt:lpstr>
      <vt:lpstr>HGP創英角ﾎﾟｯﾌﾟ体</vt:lpstr>
      <vt:lpstr>游ゴシック</vt:lpstr>
      <vt:lpstr>ADLaM Display</vt:lpstr>
      <vt:lpstr>Arial</vt:lpstr>
      <vt:lpstr>Calisto MT</vt:lpstr>
      <vt:lpstr>ChronicleVTI</vt:lpstr>
      <vt:lpstr>PORTFORIO</vt:lpstr>
      <vt:lpstr>目次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OHAT13B52924 西口煌大</dc:creator>
  <cp:lastModifiedBy>OHAT13B52924 西口煌大</cp:lastModifiedBy>
  <cp:revision>3</cp:revision>
  <dcterms:created xsi:type="dcterms:W3CDTF">2026-01-27T03:11:37Z</dcterms:created>
  <dcterms:modified xsi:type="dcterms:W3CDTF">2026-01-28T06:48:35Z</dcterms:modified>
</cp:coreProperties>
</file>

<file path=docProps/thumbnail.jpeg>
</file>